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5"/>
  </p:notesMasterIdLst>
  <p:sldIdLst>
    <p:sldId id="256" r:id="rId2"/>
    <p:sldId id="257" r:id="rId3"/>
    <p:sldId id="436" r:id="rId4"/>
    <p:sldId id="428" r:id="rId5"/>
    <p:sldId id="284" r:id="rId6"/>
    <p:sldId id="259" r:id="rId7"/>
    <p:sldId id="359" r:id="rId8"/>
    <p:sldId id="422" r:id="rId9"/>
    <p:sldId id="421" r:id="rId10"/>
    <p:sldId id="360" r:id="rId11"/>
    <p:sldId id="362" r:id="rId12"/>
    <p:sldId id="265" r:id="rId13"/>
    <p:sldId id="363" r:id="rId14"/>
    <p:sldId id="416" r:id="rId15"/>
    <p:sldId id="268" r:id="rId16"/>
    <p:sldId id="339" r:id="rId17"/>
    <p:sldId id="414" r:id="rId18"/>
    <p:sldId id="425" r:id="rId19"/>
    <p:sldId id="430" r:id="rId20"/>
    <p:sldId id="433" r:id="rId21"/>
    <p:sldId id="432" r:id="rId22"/>
    <p:sldId id="435" r:id="rId23"/>
    <p:sldId id="431" r:id="rId24"/>
    <p:sldId id="429" r:id="rId25"/>
    <p:sldId id="434" r:id="rId26"/>
    <p:sldId id="415" r:id="rId27"/>
    <p:sldId id="340" r:id="rId28"/>
    <p:sldId id="355" r:id="rId29"/>
    <p:sldId id="419" r:id="rId30"/>
    <p:sldId id="424" r:id="rId31"/>
    <p:sldId id="427" r:id="rId32"/>
    <p:sldId id="356" r:id="rId33"/>
    <p:sldId id="36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0"/>
    <p:restoredTop sz="86096"/>
  </p:normalViewPr>
  <p:slideViewPr>
    <p:cSldViewPr snapToGrid="0">
      <p:cViewPr varScale="1">
        <p:scale>
          <a:sx n="108" d="100"/>
          <a:sy n="108" d="100"/>
        </p:scale>
        <p:origin x="139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To address these challenges, the Center on Emergent Technology, Disability, and Middle School Reading (CET;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cet.cast.org</a:t>
            </a:r>
            <a:r>
              <a:rPr lang="en-US" b="0" i="0" dirty="0">
                <a:effectLst/>
                <a:latin typeface="Arial" panose="020B0604020202020204" pitchFamily="34" charset="0"/>
              </a:rPr>
              <a:t>) is researching and developing a technology-rich learning environment that will make it possible for schools to provide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allstudents</a:t>
            </a:r>
            <a:r>
              <a:rPr lang="en-US" b="0" i="0" dirty="0">
                <a:effectLst/>
                <a:latin typeface="Arial" panose="020B0604020202020204" pitchFamily="34" charset="0"/>
              </a:rPr>
              <a:t> with universally designed for learning (UDL) literacy experiences as they read independently across the curriculum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dirty="0" err="1"/>
              <a:t>Udi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o</a:t>
            </a:r>
            <a:r>
              <a:rPr lang="en-US" b="0" i="0" dirty="0">
                <a:effectLst/>
                <a:latin typeface="Arial" panose="020B0604020202020204" pitchFamily="34" charset="0"/>
              </a:rPr>
              <a:t> is a dynamic web of authentic, current, and widely distributed UDL reading environments connected by a central Hub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33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BC3B-D9D4-D7C4-75D8-0E661529F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A9070-5334-5C5A-67BA-CBF2FD37B0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5E476B-AB31-FEDD-05BF-18E32F86E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E0B3D-7958-A171-98A2-87D1107B18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7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E4F75-0B0B-79D7-104D-E4A8A1B78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36888-103B-7432-2C83-299E7A0C59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DAF2C-593D-FEB1-A503-9B59A5CF2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110F7-9040-C723-9492-A1CC506281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1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B87F-2875-E2C2-05AF-15EB07D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7111B-D3FA-FCDB-F656-C0FCE95BD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5A057-FCB8-E7D5-287F-CC9628FF5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8F1A3-B1CD-41FC-1132-EB4ABC6FF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15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scenarioviewer.nrel.gov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icons for extra info?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20E3qBmHpg" TargetMode="External"/><Relationship Id="rId2" Type="http://schemas.openxmlformats.org/officeDocument/2006/relationships/hyperlink" Target="https://www.youtube.com/watch?v=nA9QP9lkl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faGNFu8E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Communicating with Data– </a:t>
            </a:r>
            <a:r>
              <a:rPr lang="en-US" dirty="0"/>
              <a:t>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79" y="864108"/>
            <a:ext cx="8454902" cy="5457864"/>
          </a:xfrm>
        </p:spPr>
        <p:txBody>
          <a:bodyPr>
            <a:noAutofit/>
          </a:bodyPr>
          <a:lstStyle/>
          <a:p>
            <a:r>
              <a:rPr lang="en-US" sz="2400" b="1" dirty="0"/>
              <a:t>Why?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gather qualitative data about users to understand the problem</a:t>
            </a:r>
          </a:p>
          <a:p>
            <a:pPr lvl="1"/>
            <a:r>
              <a:rPr lang="en-US" sz="2000" dirty="0"/>
              <a:t>can help identify key differences between designer and target user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000" dirty="0"/>
              <a:t>ask open-ended questions</a:t>
            </a:r>
          </a:p>
          <a:p>
            <a:pPr lvl="1"/>
            <a:r>
              <a:rPr lang="en-US" sz="2000" dirty="0"/>
              <a:t>bring along a “cheat sheet” to </a:t>
            </a:r>
          </a:p>
          <a:p>
            <a:pPr marL="502920" lvl="1" indent="0">
              <a:buNone/>
            </a:pPr>
            <a:r>
              <a:rPr lang="en-US" sz="2000" dirty="0"/>
              <a:t>    ensure that you gather all the </a:t>
            </a:r>
          </a:p>
          <a:p>
            <a:pPr marL="458788" lvl="1" indent="0">
              <a:buNone/>
            </a:pPr>
            <a:r>
              <a:rPr lang="en-US" sz="2000" dirty="0"/>
              <a:t>     information you need</a:t>
            </a:r>
          </a:p>
          <a:p>
            <a:r>
              <a:rPr lang="en-US" sz="2400" b="1" dirty="0"/>
              <a:t>Some tips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establish trust at the beginning</a:t>
            </a:r>
          </a:p>
          <a:p>
            <a:pPr lvl="1"/>
            <a:r>
              <a:rPr lang="en-US" sz="2000" dirty="0"/>
              <a:t>participant engagement will vary</a:t>
            </a:r>
          </a:p>
          <a:p>
            <a:pPr lvl="1"/>
            <a:r>
              <a:rPr lang="en-US" sz="2000" dirty="0"/>
              <a:t>be flexible, but make sure you get what you came for</a:t>
            </a:r>
          </a:p>
          <a:p>
            <a:pPr lvl="1"/>
            <a:r>
              <a:rPr lang="en-US" sz="2000" dirty="0"/>
              <a:t>consider recording or note-taking to help with recall</a:t>
            </a:r>
          </a:p>
          <a:p>
            <a:endParaRPr lang="en-US" sz="2400" dirty="0"/>
          </a:p>
          <a:p>
            <a:pPr lvl="2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47" y="2252853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8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Why?</a:t>
            </a:r>
          </a:p>
          <a:p>
            <a:pPr lvl="1"/>
            <a:r>
              <a:rPr lang="en-US" sz="2400" dirty="0"/>
              <a:t>Understand user workflow </a:t>
            </a:r>
          </a:p>
          <a:p>
            <a:pPr lvl="1"/>
            <a:r>
              <a:rPr lang="en-US" sz="2400" dirty="0"/>
              <a:t>Identify pain points and areas for optimization 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Decompose tasks into 4-8 sequential steps</a:t>
            </a:r>
          </a:p>
          <a:p>
            <a:pPr lvl="1"/>
            <a:r>
              <a:rPr lang="en-US" sz="2400" dirty="0"/>
              <a:t>Identify patterns, sequences and skips in the tasks</a:t>
            </a:r>
          </a:p>
          <a:p>
            <a:pPr lvl="1"/>
            <a:r>
              <a:rPr lang="en-US" sz="24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429000" y="1521639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3429000" y="6553201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117" y="1745401"/>
            <a:ext cx="7094483" cy="3621024"/>
          </a:xfrm>
        </p:spPr>
        <p:txBody>
          <a:bodyPr>
            <a:noAutofit/>
          </a:bodyPr>
          <a:lstStyle/>
          <a:p>
            <a:r>
              <a:rPr lang="en-US" sz="2800" b="1" dirty="0"/>
              <a:t>Why</a:t>
            </a:r>
            <a:r>
              <a:rPr lang="en-US" sz="2800" dirty="0"/>
              <a:t>? </a:t>
            </a:r>
          </a:p>
          <a:p>
            <a:pPr lvl="1"/>
            <a:r>
              <a:rPr lang="en-US" sz="2400" dirty="0"/>
              <a:t>mechanism for reasoning about user needs</a:t>
            </a:r>
          </a:p>
          <a:p>
            <a:pPr lvl="1"/>
            <a:r>
              <a:rPr lang="en-US" sz="2400" dirty="0"/>
              <a:t>model behavioral characteristics of target users</a:t>
            </a:r>
          </a:p>
          <a:p>
            <a:pPr lvl="1"/>
            <a:r>
              <a:rPr lang="en-US" sz="2400" dirty="0"/>
              <a:t>doesn’t require access to ACTUAL users</a:t>
            </a:r>
          </a:p>
          <a:p>
            <a:r>
              <a:rPr lang="en-US" sz="2800" b="1" dirty="0"/>
              <a:t>How? </a:t>
            </a:r>
          </a:p>
          <a:p>
            <a:pPr lvl="1"/>
            <a:r>
              <a:rPr lang="en-US" sz="2400" dirty="0"/>
              <a:t>fictionalization</a:t>
            </a:r>
          </a:p>
          <a:p>
            <a:pPr lvl="1"/>
            <a:r>
              <a:rPr lang="en-US" sz="2400" dirty="0"/>
              <a:t>narrative, goals, needs, “pain points”</a:t>
            </a:r>
          </a:p>
          <a:p>
            <a:pPr lvl="1"/>
            <a:r>
              <a:rPr lang="en-US" sz="2400" dirty="0"/>
              <a:t>attributes specific to the problem space</a:t>
            </a:r>
          </a:p>
          <a:p>
            <a:pPr lvl="1"/>
            <a:r>
              <a:rPr lang="en-US" sz="2400" dirty="0"/>
              <a:t>data-driven method* using info from interviews</a:t>
            </a:r>
          </a:p>
          <a:p>
            <a:pPr lvl="1"/>
            <a:r>
              <a:rPr lang="en-US" sz="2400" dirty="0"/>
              <a:t>mapping persona to software features</a:t>
            </a:r>
          </a:p>
        </p:txBody>
      </p:sp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89" y="269823"/>
            <a:ext cx="8289560" cy="644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Example for a Smith College dining app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Ellis is a first year </a:t>
            </a:r>
            <a:r>
              <a:rPr lang="en-US" sz="2400" dirty="0" err="1"/>
              <a:t>Smithie</a:t>
            </a:r>
            <a:r>
              <a:rPr lang="en-US" sz="2400" dirty="0"/>
              <a:t> who lives in Wilson. They do cross country and have 6am practice before their 9:25am art history class in the art museum on MWF. On TR, they have engineering 101 in Ford Hall until 12:05, and their work study job at the campus school that starts at 12:45pm sharp. Ellis is a “live to eat” kind of person, and likes to optimize the ”yum” factor in their meals. In addition, they are vegan. They are comfortable using apps on their phone like </a:t>
            </a:r>
            <a:r>
              <a:rPr lang="en-US" sz="2400" dirty="0" err="1"/>
              <a:t>GoogleMaps</a:t>
            </a:r>
            <a:r>
              <a:rPr lang="en-US" sz="2400" dirty="0"/>
              <a:t>, but are struggling to find the time to survey dining hall menus and get to the appropriate dining hall for the meal they want between their various other activities.   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B9F9D25-7CE2-8A25-B333-41942794D5B8}"/>
              </a:ext>
            </a:extLst>
          </p:cNvPr>
          <p:cNvSpPr/>
          <p:nvPr/>
        </p:nvSpPr>
        <p:spPr>
          <a:xfrm>
            <a:off x="8164286" y="1031966"/>
            <a:ext cx="1515291" cy="666205"/>
          </a:xfrm>
          <a:prstGeom prst="wedgeRoundRectCallout">
            <a:avLst>
              <a:gd name="adj1" fmla="val -86350"/>
              <a:gd name="adj2" fmla="val 170343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DA8988F-5140-B46E-CC7B-158B09085F87}"/>
              </a:ext>
            </a:extLst>
          </p:cNvPr>
          <p:cNvSpPr/>
          <p:nvPr/>
        </p:nvSpPr>
        <p:spPr>
          <a:xfrm>
            <a:off x="2007398" y="3705497"/>
            <a:ext cx="1515291" cy="666205"/>
          </a:xfrm>
          <a:prstGeom prst="wedgeRoundRectCallout">
            <a:avLst>
              <a:gd name="adj1" fmla="val 234340"/>
              <a:gd name="adj2" fmla="val -9828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83DB2C6-6721-2C95-E5D4-E634E2D3D33E}"/>
              </a:ext>
            </a:extLst>
          </p:cNvPr>
          <p:cNvSpPr/>
          <p:nvPr/>
        </p:nvSpPr>
        <p:spPr>
          <a:xfrm>
            <a:off x="966652" y="5058815"/>
            <a:ext cx="2233749" cy="666205"/>
          </a:xfrm>
          <a:prstGeom prst="wedgeRoundRectCallout">
            <a:avLst>
              <a:gd name="adj1" fmla="val 196485"/>
              <a:gd name="adj2" fmla="val -4926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Distilling current menu list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E6DB588-4B76-C191-F3E7-6C93A77FE2CC}"/>
              </a:ext>
            </a:extLst>
          </p:cNvPr>
          <p:cNvSpPr/>
          <p:nvPr/>
        </p:nvSpPr>
        <p:spPr>
          <a:xfrm>
            <a:off x="8399416" y="5825168"/>
            <a:ext cx="1998619" cy="666205"/>
          </a:xfrm>
          <a:prstGeom prst="wedgeRoundRectCallout">
            <a:avLst>
              <a:gd name="adj1" fmla="val 38006"/>
              <a:gd name="adj2" fmla="val -16299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Walking far &amp; fast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1BB8855-9131-2E16-4467-F9ED3F318F0C}"/>
              </a:ext>
            </a:extLst>
          </p:cNvPr>
          <p:cNvSpPr/>
          <p:nvPr/>
        </p:nvSpPr>
        <p:spPr>
          <a:xfrm>
            <a:off x="10036699" y="1123837"/>
            <a:ext cx="1998619" cy="666205"/>
          </a:xfrm>
          <a:prstGeom prst="wedgeRoundRectCallout">
            <a:avLst>
              <a:gd name="adj1" fmla="val -85290"/>
              <a:gd name="adj2" fmla="val 35857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Eating what they like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4F90E66-125C-7FCE-1F7A-C774A01EE259}"/>
              </a:ext>
            </a:extLst>
          </p:cNvPr>
          <p:cNvSpPr/>
          <p:nvPr/>
        </p:nvSpPr>
        <p:spPr>
          <a:xfrm>
            <a:off x="4768013" y="5921972"/>
            <a:ext cx="2991324" cy="666205"/>
          </a:xfrm>
          <a:prstGeom prst="wedgeRoundRectCallout">
            <a:avLst>
              <a:gd name="adj1" fmla="val 67342"/>
              <a:gd name="adj2" fmla="val -22573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skills: Comfortable with basic apps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16F7153-A3E7-9B7F-5E38-7E790335981A}"/>
              </a:ext>
            </a:extLst>
          </p:cNvPr>
          <p:cNvSpPr/>
          <p:nvPr/>
        </p:nvSpPr>
        <p:spPr>
          <a:xfrm>
            <a:off x="10528663" y="5600948"/>
            <a:ext cx="1695994" cy="987229"/>
          </a:xfrm>
          <a:prstGeom prst="wedgeRoundRectCallout">
            <a:avLst>
              <a:gd name="adj1" fmla="val -74621"/>
              <a:gd name="adj2" fmla="val -1175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Minimize walk distance</a:t>
            </a:r>
          </a:p>
        </p:txBody>
      </p:sp>
    </p:spTree>
    <p:extLst>
      <p:ext uri="{BB962C8B-B14F-4D97-AF65-F5344CB8AC3E}">
        <p14:creationId xmlns:p14="http://schemas.microsoft.com/office/powerpoint/2010/main" val="1000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1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Goal</a:t>
            </a:r>
            <a:r>
              <a:rPr lang="en-US" sz="2800" dirty="0"/>
              <a:t>: come up with </a:t>
            </a:r>
            <a:r>
              <a:rPr lang="en-US" sz="2800" b="1" dirty="0"/>
              <a:t>a persona </a:t>
            </a:r>
            <a:r>
              <a:rPr lang="en-US" sz="2800" dirty="0"/>
              <a:t>that characterizes a user of the visualization admissions asked you to create.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96600" y="2575766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the system 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2430040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007457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B9A61-3A45-7AD0-6979-61D783A33ABD}"/>
              </a:ext>
            </a:extLst>
          </p:cNvPr>
          <p:cNvSpPr/>
          <p:nvPr/>
        </p:nvSpPr>
        <p:spPr>
          <a:xfrm>
            <a:off x="7710245" y="76200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05140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F679E-57AD-343B-2CA7-3C64312B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8B8C-1003-9E54-E64C-1A202D99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Why?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148F5E-AD5C-03AC-6183-DFB72EF7F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What </a:t>
            </a:r>
            <a:r>
              <a:rPr lang="en-US" sz="2400" i="1" dirty="0"/>
              <a:t>concepts</a:t>
            </a:r>
            <a:r>
              <a:rPr lang="en-US" sz="2400" dirty="0"/>
              <a:t> do your users need to be aware of to use your visualization?</a:t>
            </a:r>
          </a:p>
          <a:p>
            <a:pPr marL="502920" lvl="1" indent="0">
              <a:buNone/>
            </a:pPr>
            <a:r>
              <a:rPr lang="en-US" sz="2400" dirty="0"/>
              <a:t> </a:t>
            </a:r>
          </a:p>
          <a:p>
            <a:pPr lvl="1"/>
            <a:r>
              <a:rPr lang="en-US" sz="2400" dirty="0"/>
              <a:t>Consider:</a:t>
            </a:r>
          </a:p>
          <a:p>
            <a:pPr lvl="2"/>
            <a:r>
              <a:rPr lang="en-US" sz="2200" dirty="0"/>
              <a:t>What data will they interact with?</a:t>
            </a:r>
          </a:p>
          <a:p>
            <a:pPr lvl="2"/>
            <a:r>
              <a:rPr lang="en-US" sz="2200" dirty="0"/>
              <a:t>How will they interact with it? </a:t>
            </a:r>
          </a:p>
        </p:txBody>
      </p:sp>
    </p:spTree>
    <p:extLst>
      <p:ext uri="{BB962C8B-B14F-4D97-AF65-F5344CB8AC3E}">
        <p14:creationId xmlns:p14="http://schemas.microsoft.com/office/powerpoint/2010/main" val="39840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3ECDC-A240-170F-24BF-5D84D89D0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6B29B-1B4D-918A-6260-3F4AA05D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Why?</a:t>
            </a:r>
          </a:p>
        </p:txBody>
      </p:sp>
      <p:pic>
        <p:nvPicPr>
          <p:cNvPr id="3074" name="Picture 2" descr="conceptual model in using a tool">
            <a:extLst>
              <a:ext uri="{FF2B5EF4-FFF2-40B4-BE49-F238E27FC236}">
                <a16:creationId xmlns:a16="http://schemas.microsoft.com/office/drawing/2014/main" id="{C7124008-1231-A507-0431-E5C9A37BC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78" y="831273"/>
            <a:ext cx="3510607" cy="53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ceptual model_designer">
            <a:extLst>
              <a:ext uri="{FF2B5EF4-FFF2-40B4-BE49-F238E27FC236}">
                <a16:creationId xmlns:a16="http://schemas.microsoft.com/office/drawing/2014/main" id="{CEE45FEB-93CE-F7B0-F399-114D9934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39" y="831273"/>
            <a:ext cx="3873644" cy="538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47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018E6-614C-3387-551D-0267F540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85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377FF-09B4-A93C-A190-B506A8BE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6C3A-A80C-B461-12C9-1CCDA9C2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How?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6342A7-BFD5-1C3E-D30E-65A4B20B3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87" y="323781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Focus on key components and content areas</a:t>
            </a:r>
          </a:p>
          <a:p>
            <a:r>
              <a:rPr lang="en-US" sz="2800" dirty="0"/>
              <a:t>Describe all essential tasks for your visualization </a:t>
            </a:r>
          </a:p>
          <a:p>
            <a:endParaRPr lang="en-US" sz="2800" dirty="0"/>
          </a:p>
        </p:txBody>
      </p:sp>
      <p:pic>
        <p:nvPicPr>
          <p:cNvPr id="8" name="Picture 2" descr="А conceptual model of a mobile application for individual learning by... |  Download Scientific Diagram">
            <a:extLst>
              <a:ext uri="{FF2B5EF4-FFF2-40B4-BE49-F238E27FC236}">
                <a16:creationId xmlns:a16="http://schemas.microsoft.com/office/drawing/2014/main" id="{94B3D40B-C561-1126-362C-AB2CFF45B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69"/>
          <a:stretch/>
        </p:blipFill>
        <p:spPr bwMode="auto">
          <a:xfrm>
            <a:off x="4059382" y="1472985"/>
            <a:ext cx="6809521" cy="53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738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C74E6-6B79-9F35-176B-2E95ED47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8E59-2821-E9FB-EEEC-016E032A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Models: How?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1D57E0-0EFA-9816-40B8-D4527A8B7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87" y="323781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Focus on key components and content areas</a:t>
            </a:r>
          </a:p>
          <a:p>
            <a:r>
              <a:rPr lang="en-US" sz="2800" dirty="0"/>
              <a:t>Describe all essential tasks for your visualization </a:t>
            </a:r>
          </a:p>
        </p:txBody>
      </p:sp>
      <p:pic>
        <p:nvPicPr>
          <p:cNvPr id="4098" name="Picture 2" descr="Overview of the conceptual model, six design principles and their implementations in this paper. ">
            <a:extLst>
              <a:ext uri="{FF2B5EF4-FFF2-40B4-BE49-F238E27FC236}">
                <a16:creationId xmlns:a16="http://schemas.microsoft.com/office/drawing/2014/main" id="{A667B7E9-63C5-52AD-5BE1-C3FE2843C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86" y="1584093"/>
            <a:ext cx="8135007" cy="43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643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9BB0-6058-D65A-EA85-B9609305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46F-E955-7FC3-17C5-8B3EC2DF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Conceptual Models: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2910D4-7BF6-2FF9-1552-6EF256B13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87" y="1464241"/>
            <a:ext cx="8135007" cy="4601183"/>
          </a:xfrm>
        </p:spPr>
        <p:txBody>
          <a:bodyPr anchor="t">
            <a:noAutofit/>
          </a:bodyPr>
          <a:lstStyle/>
          <a:p>
            <a:r>
              <a:rPr lang="en-US" sz="2800" dirty="0"/>
              <a:t>Draw a conceptual model for the visualization admissions asked you to make </a:t>
            </a:r>
          </a:p>
        </p:txBody>
      </p:sp>
    </p:spTree>
    <p:extLst>
      <p:ext uri="{BB962C8B-B14F-4D97-AF65-F5344CB8AC3E}">
        <p14:creationId xmlns:p14="http://schemas.microsoft.com/office/powerpoint/2010/main" val="162442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4969C-7CEC-8C6B-BB4B-71F4A81D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4 phases of the Double Diamond Model | Michael Gearon">
            <a:extLst>
              <a:ext uri="{FF2B5EF4-FFF2-40B4-BE49-F238E27FC236}">
                <a16:creationId xmlns:a16="http://schemas.microsoft.com/office/drawing/2014/main" id="{E8C2A832-BB7C-A165-602B-048826426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123837"/>
            <a:ext cx="8636000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761314-F2A1-6542-DD61-1C96DDDA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Ideation and Detailed Design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A4A8E73-08B8-4DF6-4BAC-16E78BC15363}"/>
              </a:ext>
            </a:extLst>
          </p:cNvPr>
          <p:cNvSpPr/>
          <p:nvPr/>
        </p:nvSpPr>
        <p:spPr>
          <a:xfrm>
            <a:off x="8215745" y="1690255"/>
            <a:ext cx="1579418" cy="3588327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C5344-6ACF-173A-CBBF-F1835CFB4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1B36B-3E9F-283D-C017-F9488177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AD569-44CA-DF21-CE14-AED6EF25D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What will it look like?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91B12-FC98-CE64-6B05-28293A279FC8}"/>
              </a:ext>
            </a:extLst>
          </p:cNvPr>
          <p:cNvSpPr txBox="1"/>
          <p:nvPr/>
        </p:nvSpPr>
        <p:spPr>
          <a:xfrm>
            <a:off x="640846" y="6211669"/>
            <a:ext cx="11551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(2016).Prototyping visual learning analytics guided by an educational theory informed goal. Journal of Learning Analytics, 3(3), 115–142.http://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dx.doi.org</a:t>
            </a:r>
            <a:r>
              <a:rPr lang="en-US" b="0" i="0" dirty="0">
                <a:effectLst/>
                <a:latin typeface="Arial" panose="020B0604020202020204" pitchFamily="34" charset="0"/>
              </a:rPr>
              <a:t>/10.18608/jla.2016.33.7</a:t>
            </a:r>
            <a:endParaRPr lang="en-US" dirty="0"/>
          </a:p>
        </p:txBody>
      </p:sp>
      <p:pic>
        <p:nvPicPr>
          <p:cNvPr id="14" name="Picture 13" descr="A paper with drawings on it&#10;&#10;AI-generated content may be incorrect.">
            <a:extLst>
              <a:ext uri="{FF2B5EF4-FFF2-40B4-BE49-F238E27FC236}">
                <a16:creationId xmlns:a16="http://schemas.microsoft.com/office/drawing/2014/main" id="{215F240E-25C5-DC66-39F4-ECBED297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948" y="1282700"/>
            <a:ext cx="6595241" cy="2656417"/>
          </a:xfrm>
          <a:prstGeom prst="rect">
            <a:avLst/>
          </a:prstGeom>
        </p:spPr>
      </p:pic>
      <p:pic>
        <p:nvPicPr>
          <p:cNvPr id="16" name="Picture 15" descr="A whiteboard with drawings and symbols&#10;&#10;AI-generated content may be incorrect.">
            <a:extLst>
              <a:ext uri="{FF2B5EF4-FFF2-40B4-BE49-F238E27FC236}">
                <a16:creationId xmlns:a16="http://schemas.microsoft.com/office/drawing/2014/main" id="{8063CD63-21A9-7053-FF4E-1393CD109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3726873"/>
            <a:ext cx="3928863" cy="2550968"/>
          </a:xfrm>
          <a:prstGeom prst="rect">
            <a:avLst/>
          </a:prstGeom>
        </p:spPr>
      </p:pic>
      <p:pic>
        <p:nvPicPr>
          <p:cNvPr id="18" name="Picture 17" descr="A sketch of a sketch of a graph&#10;&#10;AI-generated content may be incorrect.">
            <a:extLst>
              <a:ext uri="{FF2B5EF4-FFF2-40B4-BE49-F238E27FC236}">
                <a16:creationId xmlns:a16="http://schemas.microsoft.com/office/drawing/2014/main" id="{2BE73653-B7CA-ADFA-6982-D4C5A790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5803" y="1619345"/>
            <a:ext cx="7772400" cy="413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2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AB7E-E493-9BAB-8DC9-91A24F709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E2D2-B282-0ABE-520C-050B5DA1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4B5067-5ADD-DF4B-838E-8950866C3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800" dirty="0"/>
              <a:t>Roughly sketch the visualization you would make for admissions</a:t>
            </a:r>
          </a:p>
          <a:p>
            <a:endParaRPr lang="en-US" sz="2800" dirty="0"/>
          </a:p>
          <a:p>
            <a:r>
              <a:rPr lang="en-US" sz="2800" dirty="0"/>
              <a:t>Pair up with 2 other teams and compare rough sketches</a:t>
            </a:r>
          </a:p>
          <a:p>
            <a:endParaRPr lang="en-US" sz="2800" dirty="0"/>
          </a:p>
          <a:p>
            <a:r>
              <a:rPr lang="en-US" sz="2800" dirty="0"/>
              <a:t>Based on feedback / input draw a more polished sketch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44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9628332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-65779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93891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r>
              <a:rPr lang="en-US" sz="2400" dirty="0">
                <a:hlinkClick r:id="rId2"/>
              </a:rPr>
              <a:t>https://www.youtube.com/watch?v=nA9QP9lkl20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https://www.youtube.com/watch?v=y20E3qBmHpg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https://www.youtube.com/watch?v=yafaGNFu8Eg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35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7E137-882D-03B5-AD72-2173ADA81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155C-E79B-1468-03C0-6F74EBBB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1ADEA-0394-4401-A9C5-69D091774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Final Project!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Instructions will be released next week on Thursday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Yes, you do need to work with a group.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If you’d like help finding a group, send me a message on Slack </a:t>
            </a:r>
            <a:r>
              <a:rPr lang="en-US" sz="2200" b="1" dirty="0">
                <a:cs typeface="Arial"/>
              </a:rPr>
              <a:t>before next Tuesday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Start thinking about a topic area you’re interested in</a:t>
            </a:r>
          </a:p>
        </p:txBody>
      </p:sp>
    </p:spTree>
    <p:extLst>
      <p:ext uri="{BB962C8B-B14F-4D97-AF65-F5344CB8AC3E}">
        <p14:creationId xmlns:p14="http://schemas.microsoft.com/office/powerpoint/2010/main" val="98528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78B7-3CE7-F87C-EA5C-F2421293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281E-57C6-F2DF-1643-7975CC8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Soliciting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83AF-A565-F74F-C914-76071403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dirty="0"/>
              <a:t>One purpose of a prototype is to get feedback on your design idea. We do this through </a:t>
            </a:r>
            <a:r>
              <a:rPr lang="en-US" sz="2400" b="1" dirty="0"/>
              <a:t>user testing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Choose specific tasks your end user should be able to do with your app</a:t>
            </a:r>
          </a:p>
          <a:p>
            <a:pPr lvl="1"/>
            <a:r>
              <a:rPr lang="en-US" sz="2400" dirty="0"/>
              <a:t>Ask someone to perform those tasks with your prototype</a:t>
            </a:r>
          </a:p>
          <a:p>
            <a:pPr lvl="2"/>
            <a:r>
              <a:rPr lang="en-US" sz="2400" dirty="0"/>
              <a:t>Do not give clues or help while they perform each task</a:t>
            </a:r>
          </a:p>
          <a:p>
            <a:pPr lvl="2"/>
            <a:r>
              <a:rPr lang="en-US" sz="2400" dirty="0"/>
              <a:t>Ask the tester to “think out loud” i.e. narrate what they are doing / why </a:t>
            </a:r>
          </a:p>
          <a:p>
            <a:pPr lvl="2"/>
            <a:r>
              <a:rPr lang="en-US" sz="2400" dirty="0"/>
              <a:t>Observe where they get stuck and what they like </a:t>
            </a:r>
          </a:p>
          <a:p>
            <a:pPr lvl="1"/>
            <a:r>
              <a:rPr lang="en-US" sz="2400" dirty="0"/>
              <a:t>Modify your design based on testing  </a:t>
            </a:r>
          </a:p>
          <a:p>
            <a:pPr lvl="1"/>
            <a:endParaRPr lang="en-US" sz="2400" dirty="0"/>
          </a:p>
          <a:p>
            <a:r>
              <a:rPr lang="en-US" sz="2400" dirty="0"/>
              <a:t>What tasks could we ask a user to perform to test the admissions visualization?  </a:t>
            </a:r>
          </a:p>
        </p:txBody>
      </p:sp>
    </p:spTree>
    <p:extLst>
      <p:ext uri="{BB962C8B-B14F-4D97-AF65-F5344CB8AC3E}">
        <p14:creationId xmlns:p14="http://schemas.microsoft.com/office/powerpoint/2010/main" val="26036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8D1E-A5D5-34F1-D2E6-8B090308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796-68E7-C426-225F-7239B4E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Medium &amp; High Fidelity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D044-46EC-49CF-9A69-CFE79A9D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Medium-fidelity prototype </a:t>
            </a:r>
          </a:p>
          <a:p>
            <a:pPr lvl="1"/>
            <a:r>
              <a:rPr lang="en-US" sz="2200" dirty="0"/>
              <a:t>Typically made once design is more solidified</a:t>
            </a:r>
          </a:p>
          <a:p>
            <a:pPr lvl="1"/>
            <a:r>
              <a:rPr lang="en-US" sz="2200" dirty="0"/>
              <a:t>Usually does not involve coding </a:t>
            </a:r>
          </a:p>
          <a:p>
            <a:pPr lvl="1"/>
            <a:r>
              <a:rPr lang="en-US" sz="2200" dirty="0"/>
              <a:t>Could be</a:t>
            </a:r>
            <a:r>
              <a:rPr lang="en-US" sz="2000" dirty="0"/>
              <a:t> made with:</a:t>
            </a:r>
          </a:p>
          <a:p>
            <a:pPr lvl="2"/>
            <a:r>
              <a:rPr lang="en-US" sz="1800" dirty="0" err="1"/>
              <a:t>Powerpoint</a:t>
            </a:r>
            <a:endParaRPr lang="en-US" sz="1800" dirty="0"/>
          </a:p>
          <a:p>
            <a:pPr lvl="2"/>
            <a:r>
              <a:rPr lang="en-US" sz="1800" dirty="0"/>
              <a:t>Canva </a:t>
            </a:r>
          </a:p>
          <a:p>
            <a:pPr lvl="2"/>
            <a:r>
              <a:rPr lang="en-US" sz="1800" dirty="0"/>
              <a:t>Figma </a:t>
            </a:r>
          </a:p>
          <a:p>
            <a:pPr lvl="2"/>
            <a:r>
              <a:rPr lang="en-US" sz="1800" dirty="0"/>
              <a:t>Etc.. </a:t>
            </a:r>
          </a:p>
          <a:p>
            <a:pPr lvl="1"/>
            <a:r>
              <a:rPr lang="en-US" sz="2000" dirty="0"/>
              <a:t>Same idea -- build, test, adapt</a:t>
            </a:r>
          </a:p>
          <a:p>
            <a:r>
              <a:rPr lang="en-US" sz="2200" b="1" dirty="0"/>
              <a:t>High-fidelity prototype</a:t>
            </a:r>
          </a:p>
          <a:p>
            <a:pPr lvl="1"/>
            <a:r>
              <a:rPr lang="en-US" sz="2000" dirty="0"/>
              <a:t>Once you have a solid idea of the design, code your app</a:t>
            </a:r>
          </a:p>
          <a:p>
            <a:pPr lvl="1"/>
            <a:r>
              <a:rPr lang="en-US" sz="2000" dirty="0"/>
              <a:t>Test and adapt </a:t>
            </a:r>
          </a:p>
          <a:p>
            <a:pPr lvl="2"/>
            <a:r>
              <a:rPr lang="en-US" sz="1800" dirty="0"/>
              <a:t>You might implement one feature at a time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0840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1" y="509241"/>
            <a:ext cx="4963334" cy="2791875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1" y="3463626"/>
            <a:ext cx="8263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paper prototype for your admissions visualization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3 tasks to have another group perform with your prototype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where they run into trouble </a:t>
            </a: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Think </a:t>
            </a:r>
            <a:r>
              <a:rPr lang="en-US" sz="2400" dirty="0"/>
              <a:t>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51CD1-6DBD-B41A-F947-1B3BFAAA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489C-BA7E-D7AD-62C5-D75E2FBE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F929-4182-3836-A06A-5E2ECF399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User-centered design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What it is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Why do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Ways to do it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Paper prototypes</a:t>
            </a:r>
          </a:p>
        </p:txBody>
      </p:sp>
    </p:spTree>
    <p:extLst>
      <p:ext uri="{BB962C8B-B14F-4D97-AF65-F5344CB8AC3E}">
        <p14:creationId xmlns:p14="http://schemas.microsoft.com/office/powerpoint/2010/main" val="170375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Admissions asks you, a visualization expert, to </a:t>
            </a:r>
            <a:r>
              <a:rPr lang="en-US" sz="4400" b="1" dirty="0"/>
              <a:t>make a visualization summarizing Smith College for prospective students</a:t>
            </a:r>
            <a:r>
              <a:rPr lang="en-US" sz="4400" dirty="0"/>
              <a:t>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2C9D69-55CF-4998-8787-02A56053E2EB}"/>
              </a:ext>
            </a:extLst>
          </p:cNvPr>
          <p:cNvSpPr/>
          <p:nvPr/>
        </p:nvSpPr>
        <p:spPr>
          <a:xfrm>
            <a:off x="4368031" y="5065638"/>
            <a:ext cx="6317673" cy="92825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How do you start?</a:t>
            </a:r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2197735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79CF-D210-2F6C-8026-338D0261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98E-C254-A7EF-2BE9-E8E4AEB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CC301-E779-BBE8-81E0-F05293199420}"/>
              </a:ext>
            </a:extLst>
          </p:cNvPr>
          <p:cNvSpPr txBox="1"/>
          <p:nvPr/>
        </p:nvSpPr>
        <p:spPr>
          <a:xfrm>
            <a:off x="3671455" y="325014"/>
            <a:ext cx="7908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www.smith.edu</a:t>
            </a:r>
            <a:r>
              <a:rPr lang="en-US" sz="2800" dirty="0"/>
              <a:t>/discover-smith/smith-glance</a:t>
            </a:r>
          </a:p>
        </p:txBody>
      </p:sp>
      <p:pic>
        <p:nvPicPr>
          <p:cNvPr id="9" name="Picture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1B84802D-3321-73C3-2E37-D1D60147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00" y="789996"/>
            <a:ext cx="7772400" cy="606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680A-6C11-EB0D-082E-BEE5372D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170-0C67-C8A5-170B-CE02AF4D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Audience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AA7B-D045-E7CB-0A88-FDC2ED26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their problem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255109" indent="-255109"/>
            <a:r>
              <a:rPr lang="en-US" sz="2800" dirty="0"/>
              <a:t>Analyzing their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23975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</TotalTime>
  <Words>1732</Words>
  <Application>Microsoft Macintosh PowerPoint</Application>
  <PresentationFormat>Widescreen</PresentationFormat>
  <Paragraphs>254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Corbel</vt:lpstr>
      <vt:lpstr>Wingdings</vt:lpstr>
      <vt:lpstr>Wingdings 2</vt:lpstr>
      <vt:lpstr>Frame</vt:lpstr>
      <vt:lpstr>Communicating with Data– Prototyping</vt:lpstr>
      <vt:lpstr>Coming Up</vt:lpstr>
      <vt:lpstr>Coming Up</vt:lpstr>
      <vt:lpstr>Plan for Today</vt:lpstr>
      <vt:lpstr>Hypothetical Example</vt:lpstr>
      <vt:lpstr>User-centered design framework</vt:lpstr>
      <vt:lpstr>Discovery: Competitor Analysis</vt:lpstr>
      <vt:lpstr>Discovery: Competitor Analysis</vt:lpstr>
      <vt:lpstr>Discovery: Audience Definition</vt:lpstr>
      <vt:lpstr>Semi-structured interviews</vt:lpstr>
      <vt:lpstr>Hierarchical task analysis</vt:lpstr>
      <vt:lpstr>Task analysis example</vt:lpstr>
      <vt:lpstr>Personas</vt:lpstr>
      <vt:lpstr>Personas</vt:lpstr>
      <vt:lpstr>Activity: personas</vt:lpstr>
      <vt:lpstr>PowerPoint Presentation</vt:lpstr>
      <vt:lpstr>User-centered design framework</vt:lpstr>
      <vt:lpstr>Conceptual Models: Why?</vt:lpstr>
      <vt:lpstr>Conceptual Models: Why?</vt:lpstr>
      <vt:lpstr>Conceptual Models: How?</vt:lpstr>
      <vt:lpstr>Conceptual Models: How?</vt:lpstr>
      <vt:lpstr>Activity: Conceptual Models:</vt:lpstr>
      <vt:lpstr>Ideation and Detailed Design</vt:lpstr>
      <vt:lpstr>Sketching</vt:lpstr>
      <vt:lpstr>Sketching</vt:lpstr>
      <vt:lpstr>User-centered design framework</vt:lpstr>
      <vt:lpstr>Prototyping and Testing: Low-fidelity paper prototyping</vt:lpstr>
      <vt:lpstr>Prototyping and Testing: Low-fidelity paper prototyping</vt:lpstr>
      <vt:lpstr>Prototyping and Testing: Low-fidelity paper prototyping</vt:lpstr>
      <vt:lpstr>Prototyping and Testing: Soliciting feedback</vt:lpstr>
      <vt:lpstr>Prototyping and Testing: Medium &amp; High Fidelity 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38</cp:revision>
  <dcterms:created xsi:type="dcterms:W3CDTF">2023-08-03T18:49:17Z</dcterms:created>
  <dcterms:modified xsi:type="dcterms:W3CDTF">2025-10-22T14:44:56Z</dcterms:modified>
</cp:coreProperties>
</file>